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353" r:id="rId2"/>
    <p:sldId id="354" r:id="rId3"/>
    <p:sldId id="257" r:id="rId4"/>
    <p:sldId id="350" r:id="rId5"/>
    <p:sldId id="352" r:id="rId6"/>
    <p:sldId id="364" r:id="rId7"/>
    <p:sldId id="367" r:id="rId8"/>
    <p:sldId id="341" r:id="rId9"/>
    <p:sldId id="366" r:id="rId10"/>
    <p:sldId id="365" r:id="rId11"/>
    <p:sldId id="368" r:id="rId12"/>
    <p:sldId id="369" r:id="rId13"/>
    <p:sldId id="370" r:id="rId14"/>
    <p:sldId id="371" r:id="rId15"/>
    <p:sldId id="372" r:id="rId16"/>
    <p:sldId id="342" r:id="rId17"/>
    <p:sldId id="360" r:id="rId18"/>
    <p:sldId id="35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30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52" autoAdjust="0"/>
    <p:restoredTop sz="93191" autoAdjust="0"/>
  </p:normalViewPr>
  <p:slideViewPr>
    <p:cSldViewPr snapToGrid="0">
      <p:cViewPr>
        <p:scale>
          <a:sx n="100" d="100"/>
          <a:sy n="100" d="100"/>
        </p:scale>
        <p:origin x="246"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EEFE3C-2D75-4B78-A43E-F0706C7A8981}" type="datetimeFigureOut">
              <a:rPr lang="en-US" smtClean="0"/>
              <a:t>4/29/2021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9B0F8-B856-4749-BED7-D3CD4A0E3026}" type="slidenum">
              <a:rPr lang="en-US" smtClean="0"/>
              <a:t>‹#›</a:t>
            </a:fld>
            <a:endParaRPr lang="en-US"/>
          </a:p>
        </p:txBody>
      </p:sp>
    </p:spTree>
    <p:extLst>
      <p:ext uri="{BB962C8B-B14F-4D97-AF65-F5344CB8AC3E}">
        <p14:creationId xmlns:p14="http://schemas.microsoft.com/office/powerpoint/2010/main" val="3671486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D6E8B-C974-4436-B294-C7BC11C06BEE}" type="slidenum">
              <a:rPr lang="en-US" smtClean="0"/>
              <a:pPr/>
              <a:t>1</a:t>
            </a:fld>
            <a:endParaRPr lang="en-US"/>
          </a:p>
        </p:txBody>
      </p:sp>
    </p:spTree>
    <p:extLst>
      <p:ext uri="{BB962C8B-B14F-4D97-AF65-F5344CB8AC3E}">
        <p14:creationId xmlns:p14="http://schemas.microsoft.com/office/powerpoint/2010/main" val="2815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srgbClr val="000000"/>
                </a:solidFill>
              </a:rPr>
              <a:pPr/>
              <a:t>2</a:t>
            </a:fld>
            <a:endParaRPr lang="en-US">
              <a:solidFill>
                <a:srgbClr val="000000"/>
              </a:solidFill>
            </a:endParaRPr>
          </a:p>
        </p:txBody>
      </p:sp>
    </p:spTree>
    <p:extLst>
      <p:ext uri="{BB962C8B-B14F-4D97-AF65-F5344CB8AC3E}">
        <p14:creationId xmlns:p14="http://schemas.microsoft.com/office/powerpoint/2010/main" val="1052297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1Co 10:16 The cup of blessing which we bless, is it not the communion of the blood of Christ? The bread which we break, is it not the communion of the body of Christ?</a:t>
            </a:r>
          </a:p>
          <a:p>
            <a:r>
              <a:rPr lang="en-US" dirty="0" smtClean="0"/>
              <a:t> 2Co 6:14 Do not be unequally yoked together with unbelievers. For what fellowship has righteousness with lawlessness? And what communion has light with darkness?</a:t>
            </a:r>
          </a:p>
          <a:p>
            <a:r>
              <a:rPr lang="en-US" dirty="0" smtClean="0"/>
              <a:t> 2Co 13:14 The grace of the Lord Jesus Christ, and the love of God, and the communion of the Holy Spirit be with you all. Amen.</a:t>
            </a:r>
            <a:endParaRPr lang="en-US" dirty="0"/>
          </a:p>
        </p:txBody>
      </p:sp>
      <p:sp>
        <p:nvSpPr>
          <p:cNvPr id="4" name="Slide Number Placeholder 3"/>
          <p:cNvSpPr>
            <a:spLocks noGrp="1"/>
          </p:cNvSpPr>
          <p:nvPr>
            <p:ph type="sldNum" sz="quarter" idx="10"/>
          </p:nvPr>
        </p:nvSpPr>
        <p:spPr/>
        <p:txBody>
          <a:bodyPr/>
          <a:lstStyle/>
          <a:p>
            <a:fld id="{5749B0F8-B856-4749-BED7-D3CD4A0E3026}" type="slidenum">
              <a:rPr lang="en-US" smtClean="0"/>
              <a:t>8</a:t>
            </a:fld>
            <a:endParaRPr lang="en-US"/>
          </a:p>
        </p:txBody>
      </p:sp>
    </p:spTree>
    <p:extLst>
      <p:ext uri="{BB962C8B-B14F-4D97-AF65-F5344CB8AC3E}">
        <p14:creationId xmlns:p14="http://schemas.microsoft.com/office/powerpoint/2010/main" val="2231559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1Co 10:16 The cup of blessing which we bless, is it not the communion of the blood of Christ? The bread which we break, is it not the communion of the body of Christ?</a:t>
            </a:r>
          </a:p>
          <a:p>
            <a:r>
              <a:rPr lang="en-US" dirty="0" smtClean="0"/>
              <a:t> 2Co 6:14 Do not be unequally yoked together with unbelievers. For what fellowship has righteousness with lawlessness? And what communion has light with darkness?</a:t>
            </a:r>
          </a:p>
          <a:p>
            <a:r>
              <a:rPr lang="en-US" dirty="0" smtClean="0"/>
              <a:t> 2Co 13:14 The grace of the Lord Jesus Christ, and the love of God, and the communion of the Holy Spirit be with you all. Amen.</a:t>
            </a:r>
            <a:endParaRPr lang="en-US" dirty="0"/>
          </a:p>
        </p:txBody>
      </p:sp>
      <p:sp>
        <p:nvSpPr>
          <p:cNvPr id="4" name="Slide Number Placeholder 3"/>
          <p:cNvSpPr>
            <a:spLocks noGrp="1"/>
          </p:cNvSpPr>
          <p:nvPr>
            <p:ph type="sldNum" sz="quarter" idx="10"/>
          </p:nvPr>
        </p:nvSpPr>
        <p:spPr/>
        <p:txBody>
          <a:bodyPr/>
          <a:lstStyle/>
          <a:p>
            <a:fld id="{5749B0F8-B856-4749-BED7-D3CD4A0E3026}" type="slidenum">
              <a:rPr lang="en-US" smtClean="0"/>
              <a:t>9</a:t>
            </a:fld>
            <a:endParaRPr lang="en-US"/>
          </a:p>
        </p:txBody>
      </p:sp>
    </p:spTree>
    <p:extLst>
      <p:ext uri="{BB962C8B-B14F-4D97-AF65-F5344CB8AC3E}">
        <p14:creationId xmlns:p14="http://schemas.microsoft.com/office/powerpoint/2010/main" val="191525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dirty="0" err="1" smtClean="0"/>
              <a:t>Eph</a:t>
            </a:r>
            <a:r>
              <a:rPr lang="en-US" dirty="0" smtClean="0"/>
              <a:t> 5:23 For the husband is head of the wife, as also Christ is head of the church; and He is the Savior of the body.</a:t>
            </a:r>
          </a:p>
          <a:p>
            <a:r>
              <a:rPr lang="en-US" dirty="0" smtClean="0"/>
              <a:t> Col 1:18 And He is the head of the body, the church, who is the beginning, the firstborn from the dead, that in all things He may have the preeminence.</a:t>
            </a:r>
            <a:endParaRPr lang="en-US" dirty="0"/>
          </a:p>
        </p:txBody>
      </p:sp>
      <p:sp>
        <p:nvSpPr>
          <p:cNvPr id="4" name="Slide Number Placeholder 3"/>
          <p:cNvSpPr>
            <a:spLocks noGrp="1"/>
          </p:cNvSpPr>
          <p:nvPr>
            <p:ph type="sldNum" sz="quarter" idx="10"/>
          </p:nvPr>
        </p:nvSpPr>
        <p:spPr/>
        <p:txBody>
          <a:bodyPr/>
          <a:lstStyle/>
          <a:p>
            <a:fld id="{5749B0F8-B856-4749-BED7-D3CD4A0E3026}" type="slidenum">
              <a:rPr lang="en-US" smtClean="0"/>
              <a:t>11</a:t>
            </a:fld>
            <a:endParaRPr lang="en-US"/>
          </a:p>
        </p:txBody>
      </p:sp>
    </p:spTree>
    <p:extLst>
      <p:ext uri="{BB962C8B-B14F-4D97-AF65-F5344CB8AC3E}">
        <p14:creationId xmlns:p14="http://schemas.microsoft.com/office/powerpoint/2010/main" val="3896450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1Co 1:2 To the church of God which is at Corinth, to those who are sanctified in Christ Jesus, called to be saints, with all who in every place call on the name of Jesus Christ our Lord, both theirs and ours:</a:t>
            </a:r>
          </a:p>
          <a:p>
            <a:r>
              <a:rPr lang="en-US" dirty="0" smtClean="0"/>
              <a:t>1Ti 3:15 but if I am delayed, I write so that you may know how you ought to conduct yourself in the house of God, which is the church of the living God, the pillar and ground of the truth.</a:t>
            </a:r>
            <a:endParaRPr lang="en-US" dirty="0"/>
          </a:p>
        </p:txBody>
      </p:sp>
      <p:sp>
        <p:nvSpPr>
          <p:cNvPr id="4" name="Slide Number Placeholder 3"/>
          <p:cNvSpPr>
            <a:spLocks noGrp="1"/>
          </p:cNvSpPr>
          <p:nvPr>
            <p:ph type="sldNum" sz="quarter" idx="10"/>
          </p:nvPr>
        </p:nvSpPr>
        <p:spPr/>
        <p:txBody>
          <a:bodyPr/>
          <a:lstStyle/>
          <a:p>
            <a:fld id="{5749B0F8-B856-4749-BED7-D3CD4A0E3026}" type="slidenum">
              <a:rPr lang="en-US" smtClean="0"/>
              <a:t>12</a:t>
            </a:fld>
            <a:endParaRPr lang="en-US"/>
          </a:p>
        </p:txBody>
      </p:sp>
    </p:spTree>
    <p:extLst>
      <p:ext uri="{BB962C8B-B14F-4D97-AF65-F5344CB8AC3E}">
        <p14:creationId xmlns:p14="http://schemas.microsoft.com/office/powerpoint/2010/main" val="2716930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Heb</a:t>
            </a:r>
            <a:r>
              <a:rPr lang="en-US" dirty="0" smtClean="0"/>
              <a:t> 12:22 But you have come to Mount Zion and to the city of the living God, the heavenly Jerusalem, to an innumerable company of angels, 23 to the general assembly and church of the firstborn who are registered in heaven, to God the Judge of all, to the spirits of just men made perfect, </a:t>
            </a:r>
            <a:r>
              <a:rPr lang="en-US" dirty="0" err="1" smtClean="0"/>
              <a:t>Heb</a:t>
            </a:r>
            <a:r>
              <a:rPr lang="en-US" dirty="0" smtClean="0"/>
              <a:t> 12:28 Therefore, since we are receiving a kingdom which cannot be shaken</a:t>
            </a:r>
          </a:p>
          <a:p>
            <a:r>
              <a:rPr lang="en-US" dirty="0" smtClean="0"/>
              <a:t>Col 1:13 He has delivered us from the power of darkness and conveyed us into the kingdom of the Son of His love,</a:t>
            </a:r>
            <a:endParaRPr lang="en-US" dirty="0"/>
          </a:p>
        </p:txBody>
      </p:sp>
      <p:sp>
        <p:nvSpPr>
          <p:cNvPr id="4" name="Slide Number Placeholder 3"/>
          <p:cNvSpPr>
            <a:spLocks noGrp="1"/>
          </p:cNvSpPr>
          <p:nvPr>
            <p:ph type="sldNum" sz="quarter" idx="10"/>
          </p:nvPr>
        </p:nvSpPr>
        <p:spPr/>
        <p:txBody>
          <a:bodyPr/>
          <a:lstStyle/>
          <a:p>
            <a:fld id="{5749B0F8-B856-4749-BED7-D3CD4A0E3026}" type="slidenum">
              <a:rPr lang="en-US" smtClean="0"/>
              <a:t>13</a:t>
            </a:fld>
            <a:endParaRPr lang="en-US"/>
          </a:p>
        </p:txBody>
      </p:sp>
    </p:spTree>
    <p:extLst>
      <p:ext uri="{BB962C8B-B14F-4D97-AF65-F5344CB8AC3E}">
        <p14:creationId xmlns:p14="http://schemas.microsoft.com/office/powerpoint/2010/main" val="1730498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2Co 6:16 And what agreement has the temple of God with idols? For you are the temple of the living God. As God has said: "I will dwell in them And walk among them. I will be their God, And they shall be My people."</a:t>
            </a:r>
            <a:endParaRPr lang="en-US" dirty="0"/>
          </a:p>
        </p:txBody>
      </p:sp>
      <p:sp>
        <p:nvSpPr>
          <p:cNvPr id="4" name="Slide Number Placeholder 3"/>
          <p:cNvSpPr>
            <a:spLocks noGrp="1"/>
          </p:cNvSpPr>
          <p:nvPr>
            <p:ph type="sldNum" sz="quarter" idx="10"/>
          </p:nvPr>
        </p:nvSpPr>
        <p:spPr/>
        <p:txBody>
          <a:bodyPr/>
          <a:lstStyle/>
          <a:p>
            <a:fld id="{5749B0F8-B856-4749-BED7-D3CD4A0E3026}" type="slidenum">
              <a:rPr lang="en-US" smtClean="0"/>
              <a:t>14</a:t>
            </a:fld>
            <a:endParaRPr lang="en-US"/>
          </a:p>
        </p:txBody>
      </p:sp>
    </p:spTree>
    <p:extLst>
      <p:ext uri="{BB962C8B-B14F-4D97-AF65-F5344CB8AC3E}">
        <p14:creationId xmlns:p14="http://schemas.microsoft.com/office/powerpoint/2010/main" val="892704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2E30914-31E5-43DD-9AB5-B04EE578D095}"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56416-3612-4FEE-9288-A70B2D637CB9}" type="slidenum">
              <a:rPr lang="en-US" smtClean="0"/>
              <a:t>‹#›</a:t>
            </a:fld>
            <a:endParaRPr lang="en-US"/>
          </a:p>
        </p:txBody>
      </p:sp>
    </p:spTree>
    <p:extLst>
      <p:ext uri="{BB962C8B-B14F-4D97-AF65-F5344CB8AC3E}">
        <p14:creationId xmlns:p14="http://schemas.microsoft.com/office/powerpoint/2010/main" val="3035579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E30914-31E5-43DD-9AB5-B04EE578D095}"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56416-3612-4FEE-9288-A70B2D637CB9}" type="slidenum">
              <a:rPr lang="en-US" smtClean="0"/>
              <a:t>‹#›</a:t>
            </a:fld>
            <a:endParaRPr lang="en-US"/>
          </a:p>
        </p:txBody>
      </p:sp>
    </p:spTree>
    <p:extLst>
      <p:ext uri="{BB962C8B-B14F-4D97-AF65-F5344CB8AC3E}">
        <p14:creationId xmlns:p14="http://schemas.microsoft.com/office/powerpoint/2010/main" val="281812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E30914-31E5-43DD-9AB5-B04EE578D095}"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56416-3612-4FEE-9288-A70B2D637CB9}" type="slidenum">
              <a:rPr lang="en-US" smtClean="0"/>
              <a:t>‹#›</a:t>
            </a:fld>
            <a:endParaRPr lang="en-US"/>
          </a:p>
        </p:txBody>
      </p:sp>
    </p:spTree>
    <p:extLst>
      <p:ext uri="{BB962C8B-B14F-4D97-AF65-F5344CB8AC3E}">
        <p14:creationId xmlns:p14="http://schemas.microsoft.com/office/powerpoint/2010/main" val="149585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E30914-31E5-43DD-9AB5-B04EE578D095}"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56416-3612-4FEE-9288-A70B2D637CB9}" type="slidenum">
              <a:rPr lang="en-US" smtClean="0"/>
              <a:t>‹#›</a:t>
            </a:fld>
            <a:endParaRPr lang="en-US"/>
          </a:p>
        </p:txBody>
      </p:sp>
    </p:spTree>
    <p:extLst>
      <p:ext uri="{BB962C8B-B14F-4D97-AF65-F5344CB8AC3E}">
        <p14:creationId xmlns:p14="http://schemas.microsoft.com/office/powerpoint/2010/main" val="136297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E30914-31E5-43DD-9AB5-B04EE578D095}"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56416-3612-4FEE-9288-A70B2D637CB9}" type="slidenum">
              <a:rPr lang="en-US" smtClean="0"/>
              <a:t>‹#›</a:t>
            </a:fld>
            <a:endParaRPr lang="en-US"/>
          </a:p>
        </p:txBody>
      </p:sp>
    </p:spTree>
    <p:extLst>
      <p:ext uri="{BB962C8B-B14F-4D97-AF65-F5344CB8AC3E}">
        <p14:creationId xmlns:p14="http://schemas.microsoft.com/office/powerpoint/2010/main" val="238922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2E30914-31E5-43DD-9AB5-B04EE578D095}" type="datetimeFigureOut">
              <a:rPr lang="en-US" smtClean="0"/>
              <a:t>4/29/2021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56416-3612-4FEE-9288-A70B2D637CB9}" type="slidenum">
              <a:rPr lang="en-US" smtClean="0"/>
              <a:t>‹#›</a:t>
            </a:fld>
            <a:endParaRPr lang="en-US"/>
          </a:p>
        </p:txBody>
      </p:sp>
    </p:spTree>
    <p:extLst>
      <p:ext uri="{BB962C8B-B14F-4D97-AF65-F5344CB8AC3E}">
        <p14:creationId xmlns:p14="http://schemas.microsoft.com/office/powerpoint/2010/main" val="206395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E30914-31E5-43DD-9AB5-B04EE578D095}" type="datetimeFigureOut">
              <a:rPr lang="en-US" smtClean="0"/>
              <a:t>4/29/2021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D56416-3612-4FEE-9288-A70B2D637CB9}" type="slidenum">
              <a:rPr lang="en-US" smtClean="0"/>
              <a:t>‹#›</a:t>
            </a:fld>
            <a:endParaRPr lang="en-US"/>
          </a:p>
        </p:txBody>
      </p:sp>
    </p:spTree>
    <p:extLst>
      <p:ext uri="{BB962C8B-B14F-4D97-AF65-F5344CB8AC3E}">
        <p14:creationId xmlns:p14="http://schemas.microsoft.com/office/powerpoint/2010/main" val="59354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E30914-31E5-43DD-9AB5-B04EE578D095}" type="datetimeFigureOut">
              <a:rPr lang="en-US" smtClean="0"/>
              <a:t>4/29/2021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56416-3612-4FEE-9288-A70B2D637CB9}" type="slidenum">
              <a:rPr lang="en-US" smtClean="0"/>
              <a:t>‹#›</a:t>
            </a:fld>
            <a:endParaRPr lang="en-US"/>
          </a:p>
        </p:txBody>
      </p:sp>
    </p:spTree>
    <p:extLst>
      <p:ext uri="{BB962C8B-B14F-4D97-AF65-F5344CB8AC3E}">
        <p14:creationId xmlns:p14="http://schemas.microsoft.com/office/powerpoint/2010/main" val="158275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E30914-31E5-43DD-9AB5-B04EE578D095}" type="datetimeFigureOut">
              <a:rPr lang="en-US" smtClean="0"/>
              <a:t>4/29/2021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D56416-3612-4FEE-9288-A70B2D637CB9}" type="slidenum">
              <a:rPr lang="en-US" smtClean="0"/>
              <a:t>‹#›</a:t>
            </a:fld>
            <a:endParaRPr lang="en-US"/>
          </a:p>
        </p:txBody>
      </p:sp>
    </p:spTree>
    <p:extLst>
      <p:ext uri="{BB962C8B-B14F-4D97-AF65-F5344CB8AC3E}">
        <p14:creationId xmlns:p14="http://schemas.microsoft.com/office/powerpoint/2010/main" val="245727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E30914-31E5-43DD-9AB5-B04EE578D095}" type="datetimeFigureOut">
              <a:rPr lang="en-US" smtClean="0"/>
              <a:t>4/29/2021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56416-3612-4FEE-9288-A70B2D637CB9}" type="slidenum">
              <a:rPr lang="en-US" smtClean="0"/>
              <a:t>‹#›</a:t>
            </a:fld>
            <a:endParaRPr lang="en-US"/>
          </a:p>
        </p:txBody>
      </p:sp>
    </p:spTree>
    <p:extLst>
      <p:ext uri="{BB962C8B-B14F-4D97-AF65-F5344CB8AC3E}">
        <p14:creationId xmlns:p14="http://schemas.microsoft.com/office/powerpoint/2010/main" val="283610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E30914-31E5-43DD-9AB5-B04EE578D095}" type="datetimeFigureOut">
              <a:rPr lang="en-US" smtClean="0"/>
              <a:t>4/29/2021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56416-3612-4FEE-9288-A70B2D637CB9}" type="slidenum">
              <a:rPr lang="en-US" smtClean="0"/>
              <a:t>‹#›</a:t>
            </a:fld>
            <a:endParaRPr lang="en-US"/>
          </a:p>
        </p:txBody>
      </p:sp>
    </p:spTree>
    <p:extLst>
      <p:ext uri="{BB962C8B-B14F-4D97-AF65-F5344CB8AC3E}">
        <p14:creationId xmlns:p14="http://schemas.microsoft.com/office/powerpoint/2010/main" val="193838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E30914-31E5-43DD-9AB5-B04EE578D095}" type="datetimeFigureOut">
              <a:rPr lang="en-US" smtClean="0"/>
              <a:t>4/29/2021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D56416-3612-4FEE-9288-A70B2D637CB9}" type="slidenum">
              <a:rPr lang="en-US" smtClean="0"/>
              <a:t>‹#›</a:t>
            </a:fld>
            <a:endParaRPr lang="en-US"/>
          </a:p>
        </p:txBody>
      </p:sp>
    </p:spTree>
    <p:extLst>
      <p:ext uri="{BB962C8B-B14F-4D97-AF65-F5344CB8AC3E}">
        <p14:creationId xmlns:p14="http://schemas.microsoft.com/office/powerpoint/2010/main" val="3299265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HP_Administrator\Local Settings\Temporary Internet Files\Content.IE5\SAK2UTP7\0043588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0" y="0"/>
            <a:ext cx="12192000" cy="1828800"/>
          </a:xfrm>
        </p:spPr>
        <p:txBody>
          <a:bodyPr>
            <a:noAutofit/>
          </a:bodyPr>
          <a:lstStyle/>
          <a:p>
            <a:pPr algn="ctr"/>
            <a:r>
              <a:rPr lang="en-US" sz="13200" dirty="0">
                <a:solidFill>
                  <a:srgbClr val="FFFF00"/>
                </a:solidFill>
                <a:effectLst>
                  <a:glow rad="101600">
                    <a:srgbClr val="040404"/>
                  </a:glow>
                  <a:innerShdw blurRad="50800" dist="25400" dir="13500000">
                    <a:prstClr val="black">
                      <a:alpha val="70000"/>
                    </a:prstClr>
                  </a:innerShdw>
                </a:effectLst>
                <a:latin typeface="Bell MT" pitchFamily="18" charset="0"/>
              </a:rPr>
              <a:t>Welcome!</a:t>
            </a:r>
          </a:p>
        </p:txBody>
      </p:sp>
      <p:sp>
        <p:nvSpPr>
          <p:cNvPr id="6" name="Content Placeholder 5"/>
          <p:cNvSpPr>
            <a:spLocks noGrp="1"/>
          </p:cNvSpPr>
          <p:nvPr>
            <p:ph sz="half" idx="2"/>
          </p:nvPr>
        </p:nvSpPr>
        <p:spPr>
          <a:xfrm>
            <a:off x="304799" y="1905000"/>
            <a:ext cx="10991681" cy="3962400"/>
          </a:xfrm>
          <a:solidFill>
            <a:schemeClr val="bg2">
              <a:alpha val="0"/>
            </a:schemeClr>
          </a:solidFill>
        </p:spPr>
        <p:txBody>
          <a:bodyPr>
            <a:noAutofit/>
          </a:bodyPr>
          <a:lstStyle/>
          <a:p>
            <a:pPr marL="0" indent="0">
              <a:buNone/>
            </a:pPr>
            <a:r>
              <a:rPr lang="en-US" sz="4000" b="1" dirty="0">
                <a:effectLst>
                  <a:glow rad="228600">
                    <a:srgbClr val="03080D"/>
                  </a:glow>
                </a:effectLst>
              </a:rPr>
              <a:t>Sunday</a:t>
            </a:r>
          </a:p>
          <a:p>
            <a:pPr lvl="1">
              <a:buNone/>
            </a:pPr>
            <a:r>
              <a:rPr lang="en-US" sz="4000" dirty="0">
                <a:effectLst>
                  <a:glow rad="228600">
                    <a:srgbClr val="03080D"/>
                  </a:glow>
                </a:effectLst>
              </a:rPr>
              <a:t>Worship 		  			</a:t>
            </a:r>
            <a:r>
              <a:rPr lang="en-US" sz="4000" dirty="0" smtClean="0">
                <a:effectLst>
                  <a:glow rad="228600">
                    <a:srgbClr val="03080D"/>
                  </a:glow>
                </a:effectLst>
              </a:rPr>
              <a:t>		10:00 </a:t>
            </a:r>
            <a:r>
              <a:rPr lang="en-US" sz="4000" dirty="0">
                <a:effectLst>
                  <a:glow rad="228600">
                    <a:srgbClr val="03080D"/>
                  </a:glow>
                </a:effectLst>
              </a:rPr>
              <a:t>AM</a:t>
            </a:r>
          </a:p>
          <a:p>
            <a:pPr marL="0" indent="0">
              <a:buNone/>
            </a:pPr>
            <a:r>
              <a:rPr lang="en-US" sz="4000" b="1" dirty="0">
                <a:effectLst>
                  <a:glow rad="228600">
                    <a:srgbClr val="03080D"/>
                  </a:glow>
                </a:effectLst>
              </a:rPr>
              <a:t>Sunday</a:t>
            </a:r>
          </a:p>
          <a:p>
            <a:pPr lvl="1">
              <a:buNone/>
            </a:pPr>
            <a:r>
              <a:rPr lang="en-US" sz="4000" dirty="0">
                <a:effectLst>
                  <a:glow rad="228600">
                    <a:srgbClr val="03080D"/>
                  </a:glow>
                </a:effectLst>
              </a:rPr>
              <a:t>Bible Class (Livestream) 	 	</a:t>
            </a:r>
            <a:r>
              <a:rPr lang="en-US" sz="4000" dirty="0" smtClean="0">
                <a:effectLst>
                  <a:glow rad="228600">
                    <a:srgbClr val="03080D"/>
                  </a:glow>
                </a:effectLst>
              </a:rPr>
              <a:t>		5:00  </a:t>
            </a:r>
            <a:r>
              <a:rPr lang="en-US" sz="4000" dirty="0">
                <a:effectLst>
                  <a:glow rad="228600">
                    <a:srgbClr val="03080D"/>
                  </a:glow>
                </a:effectLst>
              </a:rPr>
              <a:t>PM</a:t>
            </a:r>
          </a:p>
          <a:p>
            <a:pPr marL="0" indent="0">
              <a:buNone/>
            </a:pPr>
            <a:r>
              <a:rPr lang="en-US" sz="4000" b="1" dirty="0">
                <a:effectLst>
                  <a:glow rad="228600">
                    <a:srgbClr val="03080D"/>
                  </a:glow>
                </a:effectLst>
              </a:rPr>
              <a:t>Wednesday</a:t>
            </a:r>
          </a:p>
          <a:p>
            <a:pPr marL="487656" lvl="1" indent="0">
              <a:buNone/>
            </a:pPr>
            <a:r>
              <a:rPr lang="en-US" sz="4000" dirty="0">
                <a:effectLst>
                  <a:glow rad="228600">
                    <a:srgbClr val="03080D"/>
                  </a:glow>
                </a:effectLst>
              </a:rPr>
              <a:t>Bible Class 			 	</a:t>
            </a:r>
            <a:r>
              <a:rPr lang="en-US" sz="4000" dirty="0" smtClean="0">
                <a:effectLst>
                  <a:glow rad="228600">
                    <a:srgbClr val="03080D"/>
                  </a:glow>
                </a:effectLst>
              </a:rPr>
              <a:t>		7:00  </a:t>
            </a:r>
            <a:r>
              <a:rPr lang="en-US" sz="4000" dirty="0">
                <a:effectLst>
                  <a:glow rad="228600">
                    <a:srgbClr val="03080D"/>
                  </a:glow>
                </a:effectLst>
              </a:rPr>
              <a:t>PM</a:t>
            </a:r>
          </a:p>
        </p:txBody>
      </p:sp>
      <p:sp>
        <p:nvSpPr>
          <p:cNvPr id="9" name="Title 3"/>
          <p:cNvSpPr txBox="1">
            <a:spLocks/>
          </p:cNvSpPr>
          <p:nvPr/>
        </p:nvSpPr>
        <p:spPr>
          <a:xfrm>
            <a:off x="585409" y="5867400"/>
            <a:ext cx="10972800" cy="685800"/>
          </a:xfrm>
          <a:prstGeom prst="rect">
            <a:avLst/>
          </a:prstGeom>
        </p:spPr>
        <p:txBody>
          <a:bodyPr vert="horz" lIns="0" tIns="60960" rIns="0" bIns="0" anchor="b">
            <a:normAutofit fontScale="97500"/>
          </a:bodyPr>
          <a:lstStyle/>
          <a:p>
            <a:pPr algn="ctr" defTabSz="1219140">
              <a:defRPr/>
            </a:pPr>
            <a:r>
              <a:rPr lang="en-US" sz="4000" dirty="0">
                <a:solidFill>
                  <a:schemeClr val="tx1">
                    <a:lumMod val="95000"/>
                  </a:schemeClr>
                </a:solidFill>
                <a:effectLst>
                  <a:glow rad="101600">
                    <a:schemeClr val="bg1">
                      <a:alpha val="60000"/>
                    </a:schemeClr>
                  </a:glow>
                </a:effectLst>
                <a:latin typeface="+mj-lt"/>
                <a:ea typeface="+mj-ea"/>
                <a:cs typeface="+mj-cs"/>
              </a:rPr>
              <a:t>www.SunsetchurchofChrist.net</a:t>
            </a:r>
          </a:p>
        </p:txBody>
      </p:sp>
    </p:spTree>
    <p:extLst>
      <p:ext uri="{BB962C8B-B14F-4D97-AF65-F5344CB8AC3E}">
        <p14:creationId xmlns:p14="http://schemas.microsoft.com/office/powerpoint/2010/main" val="279587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10000" dirty="0" smtClean="0">
                <a:latin typeface="+mn-lt"/>
              </a:rPr>
              <a:t>Discernment</a:t>
            </a:r>
            <a:endParaRPr lang="en-US" sz="10000" dirty="0">
              <a:latin typeface="+mn-lt"/>
            </a:endParaRPr>
          </a:p>
        </p:txBody>
      </p:sp>
      <p:sp>
        <p:nvSpPr>
          <p:cNvPr id="3" name="Content Placeholder 2"/>
          <p:cNvSpPr>
            <a:spLocks noGrp="1"/>
          </p:cNvSpPr>
          <p:nvPr>
            <p:ph idx="1"/>
          </p:nvPr>
        </p:nvSpPr>
        <p:spPr>
          <a:xfrm>
            <a:off x="142876" y="1600200"/>
            <a:ext cx="11953874" cy="5312979"/>
          </a:xfrm>
        </p:spPr>
        <p:txBody>
          <a:bodyPr>
            <a:noAutofit/>
          </a:bodyPr>
          <a:lstStyle/>
          <a:p>
            <a:pPr marL="0" indent="0">
              <a:buNone/>
            </a:pPr>
            <a:r>
              <a:rPr lang="en-US" sz="5000" dirty="0" smtClean="0"/>
              <a:t>Discern – to understand, to see, rightly divide</a:t>
            </a:r>
          </a:p>
          <a:p>
            <a:pPr marL="0" indent="0">
              <a:buNone/>
            </a:pPr>
            <a:endParaRPr lang="en-US" sz="5000" dirty="0" smtClean="0"/>
          </a:p>
          <a:p>
            <a:pPr marL="0" indent="0">
              <a:buNone/>
            </a:pPr>
            <a:r>
              <a:rPr lang="en-US" sz="5000" dirty="0" smtClean="0"/>
              <a:t>Discern the body – understand the church</a:t>
            </a:r>
            <a:endParaRPr lang="en-US" sz="5000" dirty="0"/>
          </a:p>
          <a:p>
            <a:pPr marL="0" indent="0">
              <a:buNone/>
            </a:pPr>
            <a:endParaRPr lang="en-US" sz="5000" dirty="0" smtClean="0"/>
          </a:p>
          <a:p>
            <a:pPr marL="0" indent="0">
              <a:buNone/>
            </a:pPr>
            <a:r>
              <a:rPr lang="en-US" sz="5000" dirty="0" smtClean="0"/>
              <a:t>How do we “understand” the church?</a:t>
            </a:r>
          </a:p>
        </p:txBody>
      </p:sp>
    </p:spTree>
    <p:extLst>
      <p:ext uri="{BB962C8B-B14F-4D97-AF65-F5344CB8AC3E}">
        <p14:creationId xmlns:p14="http://schemas.microsoft.com/office/powerpoint/2010/main" val="406023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10000" dirty="0" smtClean="0">
                <a:latin typeface="+mn-lt"/>
              </a:rPr>
              <a:t>Discernment</a:t>
            </a:r>
            <a:endParaRPr lang="en-US" sz="10000" dirty="0">
              <a:latin typeface="+mn-lt"/>
            </a:endParaRPr>
          </a:p>
        </p:txBody>
      </p:sp>
      <p:sp>
        <p:nvSpPr>
          <p:cNvPr id="3" name="Content Placeholder 2"/>
          <p:cNvSpPr>
            <a:spLocks noGrp="1"/>
          </p:cNvSpPr>
          <p:nvPr>
            <p:ph idx="1"/>
          </p:nvPr>
        </p:nvSpPr>
        <p:spPr>
          <a:xfrm>
            <a:off x="142876" y="1600200"/>
            <a:ext cx="11953874" cy="5312979"/>
          </a:xfrm>
        </p:spPr>
        <p:txBody>
          <a:bodyPr>
            <a:noAutofit/>
          </a:bodyPr>
          <a:lstStyle/>
          <a:p>
            <a:pPr marL="0" indent="0">
              <a:buNone/>
            </a:pPr>
            <a:r>
              <a:rPr lang="en-US" sz="5000" dirty="0" smtClean="0"/>
              <a:t>The church is the Body of Christ</a:t>
            </a:r>
          </a:p>
          <a:p>
            <a:pPr marL="0" indent="0">
              <a:buNone/>
            </a:pPr>
            <a:r>
              <a:rPr lang="en-US" sz="5000" dirty="0"/>
              <a:t>	</a:t>
            </a:r>
            <a:r>
              <a:rPr lang="en-US" sz="5000" dirty="0" smtClean="0"/>
              <a:t>Ephesians 5:23</a:t>
            </a:r>
          </a:p>
          <a:p>
            <a:pPr marL="0" indent="0">
              <a:buNone/>
            </a:pPr>
            <a:r>
              <a:rPr lang="en-US" sz="5000" dirty="0"/>
              <a:t>	</a:t>
            </a:r>
            <a:r>
              <a:rPr lang="en-US" sz="5000" dirty="0" smtClean="0"/>
              <a:t>Colossians 1:18</a:t>
            </a:r>
          </a:p>
        </p:txBody>
      </p:sp>
    </p:spTree>
    <p:extLst>
      <p:ext uri="{BB962C8B-B14F-4D97-AF65-F5344CB8AC3E}">
        <p14:creationId xmlns:p14="http://schemas.microsoft.com/office/powerpoint/2010/main" val="199743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10000" dirty="0" smtClean="0">
                <a:latin typeface="+mn-lt"/>
              </a:rPr>
              <a:t>Discernment</a:t>
            </a:r>
            <a:endParaRPr lang="en-US" sz="10000" dirty="0">
              <a:latin typeface="+mn-lt"/>
            </a:endParaRPr>
          </a:p>
        </p:txBody>
      </p:sp>
      <p:sp>
        <p:nvSpPr>
          <p:cNvPr id="3" name="Content Placeholder 2"/>
          <p:cNvSpPr>
            <a:spLocks noGrp="1"/>
          </p:cNvSpPr>
          <p:nvPr>
            <p:ph idx="1"/>
          </p:nvPr>
        </p:nvSpPr>
        <p:spPr>
          <a:xfrm>
            <a:off x="142876" y="1600200"/>
            <a:ext cx="11953874" cy="5312979"/>
          </a:xfrm>
        </p:spPr>
        <p:txBody>
          <a:bodyPr>
            <a:noAutofit/>
          </a:bodyPr>
          <a:lstStyle/>
          <a:p>
            <a:pPr marL="0" indent="0">
              <a:buNone/>
            </a:pPr>
            <a:r>
              <a:rPr lang="en-US" sz="5000" dirty="0" smtClean="0"/>
              <a:t>The church is the Body of Christ</a:t>
            </a:r>
          </a:p>
          <a:p>
            <a:pPr marL="0" indent="0">
              <a:buNone/>
            </a:pPr>
            <a:r>
              <a:rPr lang="en-US" sz="5000" dirty="0" smtClean="0"/>
              <a:t>The church is the collection of those saved</a:t>
            </a:r>
          </a:p>
          <a:p>
            <a:pPr marL="0" indent="0">
              <a:buNone/>
            </a:pPr>
            <a:r>
              <a:rPr lang="en-US" sz="5000" dirty="0"/>
              <a:t>	</a:t>
            </a:r>
            <a:r>
              <a:rPr lang="en-US" sz="5000" dirty="0" smtClean="0"/>
              <a:t>1 Corinthians 1:2</a:t>
            </a:r>
          </a:p>
          <a:p>
            <a:pPr marL="0" indent="0">
              <a:buNone/>
            </a:pPr>
            <a:r>
              <a:rPr lang="en-US" sz="5000" dirty="0"/>
              <a:t>	</a:t>
            </a:r>
            <a:r>
              <a:rPr lang="en-US" sz="5000" dirty="0" smtClean="0"/>
              <a:t>1 Timothy 3:15</a:t>
            </a:r>
          </a:p>
        </p:txBody>
      </p:sp>
    </p:spTree>
    <p:extLst>
      <p:ext uri="{BB962C8B-B14F-4D97-AF65-F5344CB8AC3E}">
        <p14:creationId xmlns:p14="http://schemas.microsoft.com/office/powerpoint/2010/main" val="231653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10000" dirty="0" smtClean="0">
                <a:latin typeface="+mn-lt"/>
              </a:rPr>
              <a:t>Discernment</a:t>
            </a:r>
            <a:endParaRPr lang="en-US" sz="10000" dirty="0">
              <a:latin typeface="+mn-lt"/>
            </a:endParaRPr>
          </a:p>
        </p:txBody>
      </p:sp>
      <p:sp>
        <p:nvSpPr>
          <p:cNvPr id="3" name="Content Placeholder 2"/>
          <p:cNvSpPr>
            <a:spLocks noGrp="1"/>
          </p:cNvSpPr>
          <p:nvPr>
            <p:ph idx="1"/>
          </p:nvPr>
        </p:nvSpPr>
        <p:spPr>
          <a:xfrm>
            <a:off x="142876" y="1600200"/>
            <a:ext cx="11953874" cy="5312979"/>
          </a:xfrm>
        </p:spPr>
        <p:txBody>
          <a:bodyPr>
            <a:noAutofit/>
          </a:bodyPr>
          <a:lstStyle/>
          <a:p>
            <a:pPr marL="0" indent="0">
              <a:buNone/>
            </a:pPr>
            <a:r>
              <a:rPr lang="en-US" sz="5000" dirty="0" smtClean="0"/>
              <a:t>The church is the Body of Christ</a:t>
            </a:r>
          </a:p>
          <a:p>
            <a:pPr marL="0" indent="0">
              <a:buNone/>
            </a:pPr>
            <a:r>
              <a:rPr lang="en-US" sz="5000" dirty="0" smtClean="0"/>
              <a:t>The church is the collection of those saved</a:t>
            </a:r>
          </a:p>
          <a:p>
            <a:pPr marL="0" indent="0">
              <a:buNone/>
            </a:pPr>
            <a:r>
              <a:rPr lang="en-US" sz="5000" dirty="0" smtClean="0"/>
              <a:t>The church is the manifested kingdom</a:t>
            </a:r>
          </a:p>
          <a:p>
            <a:pPr marL="0" indent="0">
              <a:buNone/>
            </a:pPr>
            <a:r>
              <a:rPr lang="en-US" sz="5000" dirty="0"/>
              <a:t>	</a:t>
            </a:r>
            <a:r>
              <a:rPr lang="en-US" sz="5000" dirty="0" smtClean="0"/>
              <a:t>Hebrews 12:22-28</a:t>
            </a:r>
          </a:p>
          <a:p>
            <a:pPr marL="0" indent="0">
              <a:buNone/>
            </a:pPr>
            <a:r>
              <a:rPr lang="en-US" sz="5000" dirty="0" smtClean="0"/>
              <a:t>	Colossians 1:13</a:t>
            </a:r>
            <a:endParaRPr lang="en-US" sz="5000" dirty="0" smtClean="0"/>
          </a:p>
          <a:p>
            <a:pPr marL="0" indent="0">
              <a:buNone/>
            </a:pPr>
            <a:r>
              <a:rPr lang="en-US" sz="5000" dirty="0"/>
              <a:t>	</a:t>
            </a:r>
            <a:endParaRPr lang="en-US" sz="5000" dirty="0" smtClean="0"/>
          </a:p>
        </p:txBody>
      </p:sp>
    </p:spTree>
    <p:extLst>
      <p:ext uri="{BB962C8B-B14F-4D97-AF65-F5344CB8AC3E}">
        <p14:creationId xmlns:p14="http://schemas.microsoft.com/office/powerpoint/2010/main" val="404316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10000" dirty="0" smtClean="0">
                <a:latin typeface="+mn-lt"/>
              </a:rPr>
              <a:t>Discernment</a:t>
            </a:r>
            <a:endParaRPr lang="en-US" sz="10000" dirty="0">
              <a:latin typeface="+mn-lt"/>
            </a:endParaRPr>
          </a:p>
        </p:txBody>
      </p:sp>
      <p:sp>
        <p:nvSpPr>
          <p:cNvPr id="3" name="Content Placeholder 2"/>
          <p:cNvSpPr>
            <a:spLocks noGrp="1"/>
          </p:cNvSpPr>
          <p:nvPr>
            <p:ph idx="1"/>
          </p:nvPr>
        </p:nvSpPr>
        <p:spPr>
          <a:xfrm>
            <a:off x="142876" y="1600200"/>
            <a:ext cx="11953874" cy="5312979"/>
          </a:xfrm>
        </p:spPr>
        <p:txBody>
          <a:bodyPr>
            <a:noAutofit/>
          </a:bodyPr>
          <a:lstStyle/>
          <a:p>
            <a:pPr marL="0" indent="0">
              <a:buNone/>
            </a:pPr>
            <a:r>
              <a:rPr lang="en-US" sz="5000" dirty="0" smtClean="0"/>
              <a:t>The church is the Body of Christ</a:t>
            </a:r>
          </a:p>
          <a:p>
            <a:pPr marL="0" indent="0">
              <a:buNone/>
            </a:pPr>
            <a:r>
              <a:rPr lang="en-US" sz="5000" dirty="0" smtClean="0"/>
              <a:t>The church is the collection of those saved</a:t>
            </a:r>
          </a:p>
          <a:p>
            <a:pPr marL="0" indent="0">
              <a:buNone/>
            </a:pPr>
            <a:r>
              <a:rPr lang="en-US" sz="5000" dirty="0" smtClean="0"/>
              <a:t>The church is the manifested kingdom</a:t>
            </a:r>
          </a:p>
          <a:p>
            <a:pPr marL="0" indent="0">
              <a:buNone/>
            </a:pPr>
            <a:r>
              <a:rPr lang="en-US" sz="5000" dirty="0" smtClean="0"/>
              <a:t>The church is the Temple of God</a:t>
            </a:r>
          </a:p>
          <a:p>
            <a:pPr marL="0" indent="0">
              <a:buNone/>
            </a:pPr>
            <a:r>
              <a:rPr lang="en-US" sz="5000" dirty="0"/>
              <a:t>	</a:t>
            </a:r>
            <a:r>
              <a:rPr lang="en-US" sz="5000" dirty="0" smtClean="0"/>
              <a:t>1 Corinthians 3:16</a:t>
            </a:r>
          </a:p>
          <a:p>
            <a:pPr marL="0" indent="0">
              <a:buNone/>
            </a:pPr>
            <a:r>
              <a:rPr lang="en-US" sz="5000" dirty="0"/>
              <a:t>	</a:t>
            </a:r>
            <a:r>
              <a:rPr lang="en-US" sz="5000" dirty="0" smtClean="0"/>
              <a:t>2 Corinthians 6:16</a:t>
            </a:r>
            <a:endParaRPr lang="en-US" sz="2400" dirty="0"/>
          </a:p>
        </p:txBody>
      </p:sp>
    </p:spTree>
    <p:extLst>
      <p:ext uri="{BB962C8B-B14F-4D97-AF65-F5344CB8AC3E}">
        <p14:creationId xmlns:p14="http://schemas.microsoft.com/office/powerpoint/2010/main" val="2790488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10000" dirty="0" smtClean="0">
                <a:latin typeface="+mn-lt"/>
              </a:rPr>
              <a:t>Discernment</a:t>
            </a:r>
            <a:endParaRPr lang="en-US" sz="10000" dirty="0">
              <a:latin typeface="+mn-lt"/>
            </a:endParaRPr>
          </a:p>
        </p:txBody>
      </p:sp>
      <p:sp>
        <p:nvSpPr>
          <p:cNvPr id="3" name="Content Placeholder 2"/>
          <p:cNvSpPr>
            <a:spLocks noGrp="1"/>
          </p:cNvSpPr>
          <p:nvPr>
            <p:ph idx="1"/>
          </p:nvPr>
        </p:nvSpPr>
        <p:spPr>
          <a:xfrm>
            <a:off x="142876" y="1600200"/>
            <a:ext cx="11953874" cy="5312979"/>
          </a:xfrm>
        </p:spPr>
        <p:txBody>
          <a:bodyPr>
            <a:noAutofit/>
          </a:bodyPr>
          <a:lstStyle/>
          <a:p>
            <a:pPr marL="0" indent="0">
              <a:buNone/>
            </a:pPr>
            <a:r>
              <a:rPr lang="en-US" sz="5000" dirty="0" smtClean="0"/>
              <a:t>The church is the Body of Christ</a:t>
            </a:r>
          </a:p>
          <a:p>
            <a:pPr marL="0" indent="0">
              <a:buNone/>
            </a:pPr>
            <a:r>
              <a:rPr lang="en-US" sz="5000" dirty="0" smtClean="0"/>
              <a:t>The church is the collection of those saved</a:t>
            </a:r>
          </a:p>
          <a:p>
            <a:pPr marL="0" indent="0">
              <a:buNone/>
            </a:pPr>
            <a:r>
              <a:rPr lang="en-US" sz="5000" dirty="0" smtClean="0"/>
              <a:t>The church is the manifested kingdom</a:t>
            </a:r>
          </a:p>
          <a:p>
            <a:pPr marL="0" indent="0">
              <a:buNone/>
            </a:pPr>
            <a:r>
              <a:rPr lang="en-US" sz="5000" dirty="0" smtClean="0"/>
              <a:t>The church is the Temple of God</a:t>
            </a:r>
          </a:p>
          <a:p>
            <a:pPr marL="0" indent="0">
              <a:buNone/>
            </a:pPr>
            <a:endParaRPr lang="en-US" sz="2400" dirty="0"/>
          </a:p>
          <a:p>
            <a:pPr marL="0" indent="0" algn="ctr">
              <a:buNone/>
            </a:pPr>
            <a:r>
              <a:rPr lang="en-US" sz="6600" dirty="0" smtClean="0"/>
              <a:t>The church IS Christ!</a:t>
            </a:r>
            <a:endParaRPr lang="en-US" sz="6600" dirty="0" smtClean="0"/>
          </a:p>
        </p:txBody>
      </p:sp>
    </p:spTree>
    <p:extLst>
      <p:ext uri="{BB962C8B-B14F-4D97-AF65-F5344CB8AC3E}">
        <p14:creationId xmlns:p14="http://schemas.microsoft.com/office/powerpoint/2010/main" val="417821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10000" dirty="0" smtClean="0">
                <a:latin typeface="+mn-lt"/>
              </a:rPr>
              <a:t>Practical Applications</a:t>
            </a:r>
            <a:endParaRPr lang="en-US" sz="10000" dirty="0">
              <a:latin typeface="+mn-lt"/>
            </a:endParaRPr>
          </a:p>
        </p:txBody>
      </p:sp>
      <p:sp>
        <p:nvSpPr>
          <p:cNvPr id="3" name="Content Placeholder 2"/>
          <p:cNvSpPr>
            <a:spLocks noGrp="1"/>
          </p:cNvSpPr>
          <p:nvPr>
            <p:ph idx="1"/>
          </p:nvPr>
        </p:nvSpPr>
        <p:spPr>
          <a:xfrm>
            <a:off x="387456" y="1600200"/>
            <a:ext cx="11564480" cy="5312979"/>
          </a:xfrm>
        </p:spPr>
        <p:txBody>
          <a:bodyPr>
            <a:noAutofit/>
          </a:bodyPr>
          <a:lstStyle/>
          <a:p>
            <a:pPr marL="0" indent="0">
              <a:buNone/>
            </a:pPr>
            <a:r>
              <a:rPr lang="en-US" sz="5000" dirty="0" smtClean="0"/>
              <a:t>We need to be thinking of one another</a:t>
            </a:r>
          </a:p>
          <a:p>
            <a:pPr marL="0" indent="0">
              <a:buNone/>
            </a:pPr>
            <a:r>
              <a:rPr lang="en-US" sz="5000" dirty="0" smtClean="0"/>
              <a:t>	Those who are going to heaven</a:t>
            </a:r>
          </a:p>
          <a:p>
            <a:pPr marL="0" indent="0">
              <a:buNone/>
            </a:pPr>
            <a:r>
              <a:rPr lang="en-US" sz="5000" dirty="0" smtClean="0"/>
              <a:t>We need to be present with one another</a:t>
            </a:r>
          </a:p>
          <a:p>
            <a:pPr marL="0" indent="0">
              <a:buNone/>
            </a:pPr>
            <a:r>
              <a:rPr lang="en-US" sz="5000" dirty="0" smtClean="0"/>
              <a:t>	A visible assembly </a:t>
            </a:r>
          </a:p>
          <a:p>
            <a:pPr marL="0" indent="0">
              <a:buNone/>
            </a:pPr>
            <a:r>
              <a:rPr lang="en-US" sz="5000" dirty="0" smtClean="0"/>
              <a:t>We need to understand that this is Christ</a:t>
            </a:r>
          </a:p>
          <a:p>
            <a:pPr marL="0" indent="0">
              <a:buNone/>
            </a:pPr>
            <a:r>
              <a:rPr lang="en-US" sz="5000" dirty="0"/>
              <a:t>	</a:t>
            </a:r>
            <a:r>
              <a:rPr lang="en-US" sz="5000" dirty="0" smtClean="0"/>
              <a:t>Forsaking the church = forsaking Christ</a:t>
            </a:r>
            <a:endParaRPr lang="en-US" sz="5000" dirty="0" smtClean="0"/>
          </a:p>
        </p:txBody>
      </p:sp>
    </p:spTree>
    <p:extLst>
      <p:ext uri="{BB962C8B-B14F-4D97-AF65-F5344CB8AC3E}">
        <p14:creationId xmlns:p14="http://schemas.microsoft.com/office/powerpoint/2010/main" val="18046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endParaRPr lang="en-US" sz="8000" dirty="0">
              <a:latin typeface="+mn-lt"/>
            </a:endParaRPr>
          </a:p>
        </p:txBody>
      </p:sp>
      <p:sp>
        <p:nvSpPr>
          <p:cNvPr id="3" name="Content Placeholder 2"/>
          <p:cNvSpPr>
            <a:spLocks noGrp="1"/>
          </p:cNvSpPr>
          <p:nvPr>
            <p:ph idx="1"/>
          </p:nvPr>
        </p:nvSpPr>
        <p:spPr>
          <a:xfrm>
            <a:off x="387457" y="1600200"/>
            <a:ext cx="11238486" cy="5312979"/>
          </a:xfrm>
        </p:spPr>
        <p:txBody>
          <a:bodyPr>
            <a:noAutofit/>
          </a:bodyPr>
          <a:lstStyle/>
          <a:p>
            <a:pPr marL="0" indent="0">
              <a:buNone/>
            </a:pPr>
            <a:endParaRPr lang="en-US" sz="6000" dirty="0" smtClean="0"/>
          </a:p>
        </p:txBody>
      </p:sp>
    </p:spTree>
    <p:extLst>
      <p:ext uri="{BB962C8B-B14F-4D97-AF65-F5344CB8AC3E}">
        <p14:creationId xmlns:p14="http://schemas.microsoft.com/office/powerpoint/2010/main" val="357288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8000" dirty="0" smtClean="0">
                <a:latin typeface="+mn-lt"/>
              </a:rPr>
              <a:t>Finding Salvation</a:t>
            </a:r>
            <a:endParaRPr lang="en-US" sz="8000" dirty="0">
              <a:latin typeface="+mn-l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9848850" cy="7840766"/>
          </a:xfrm>
          <a:prstGeom prst="rect">
            <a:avLst/>
          </a:prstGeom>
        </p:spPr>
      </p:pic>
    </p:spTree>
    <p:extLst>
      <p:ext uri="{BB962C8B-B14F-4D97-AF65-F5344CB8AC3E}">
        <p14:creationId xmlns:p14="http://schemas.microsoft.com/office/powerpoint/2010/main" val="775127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03660012"/>
              </p:ext>
            </p:extLst>
          </p:nvPr>
        </p:nvGraphicFramePr>
        <p:xfrm>
          <a:off x="5892800" y="-3"/>
          <a:ext cx="6299200" cy="6704667"/>
        </p:xfrm>
        <a:graphic>
          <a:graphicData uri="http://schemas.openxmlformats.org/drawingml/2006/table">
            <a:tbl>
              <a:tblPr firstRow="1" bandRow="1">
                <a:effectLst>
                  <a:outerShdw blurRad="50800" dist="38100" dir="2700000" algn="tl" rotWithShape="0">
                    <a:prstClr val="black">
                      <a:alpha val="40000"/>
                    </a:prstClr>
                  </a:outerShdw>
                </a:effectLst>
                <a:tableStyleId>{D7AC3CCA-C797-4891-BE02-D94E43425B78}</a:tableStyleId>
              </a:tblPr>
              <a:tblGrid>
                <a:gridCol w="3149600">
                  <a:extLst>
                    <a:ext uri="{9D8B030D-6E8A-4147-A177-3AD203B41FA5}">
                      <a16:colId xmlns:a16="http://schemas.microsoft.com/office/drawing/2014/main" xmlns="" val="20000"/>
                    </a:ext>
                  </a:extLst>
                </a:gridCol>
                <a:gridCol w="3149600"/>
              </a:tblGrid>
              <a:tr h="749144">
                <a:tc>
                  <a:txBody>
                    <a:bodyPr/>
                    <a:lstStyle/>
                    <a:p>
                      <a:pPr algn="ctr"/>
                      <a:r>
                        <a:rPr lang="en-US" sz="3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Opening Prayer</a:t>
                      </a:r>
                      <a:endParaRPr lang="en-US" sz="3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1"/>
                  </a:ext>
                </a:extLst>
              </a:tr>
              <a:tr h="749144">
                <a:tc>
                  <a:txBody>
                    <a:bodyPr/>
                    <a:lstStyle/>
                    <a:p>
                      <a:pPr algn="ctr"/>
                      <a:r>
                        <a:rPr lang="en-US" sz="3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 </a:t>
                      </a:r>
                      <a:endParaRPr lang="en-US" sz="3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Craig Foster</a:t>
                      </a: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2"/>
                  </a:ext>
                </a:extLst>
              </a:tr>
              <a:tr h="711515">
                <a:tc>
                  <a:txBody>
                    <a:bodyPr/>
                    <a:lstStyle/>
                    <a:p>
                      <a:pPr algn="ctr"/>
                      <a:r>
                        <a:rPr lang="en-US" sz="3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 </a:t>
                      </a:r>
                      <a:endParaRPr lang="en-US" sz="3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Craig Foster</a:t>
                      </a: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749144">
                <a:tc>
                  <a:txBody>
                    <a:bodyPr/>
                    <a:lstStyle/>
                    <a:p>
                      <a:pPr algn="ctr"/>
                      <a:r>
                        <a:rPr lang="en-US" sz="3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Lord’s Supper</a:t>
                      </a:r>
                      <a:endParaRPr lang="en-US" sz="3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w="9525">
                          <a:solidFill>
                            <a:schemeClr val="bg1"/>
                          </a:solidFill>
                          <a:prstDash val="solid"/>
                        </a:ln>
                        <a:solidFill>
                          <a:schemeClr val="tx1"/>
                        </a:solidFill>
                        <a:effectLst>
                          <a:outerShdw blurRad="12700" dist="38100" dir="2700000" algn="tl" rotWithShape="0">
                            <a:schemeClr val="bg1">
                              <a:lumMod val="50000"/>
                            </a:schemeClr>
                          </a:outerShdw>
                        </a:effectLst>
                        <a:uLnTx/>
                        <a:uFillTx/>
                        <a:latin typeface="Calibri" panose="020F0502020204030204" pitchFamily="34" charset="0"/>
                        <a:ea typeface="+mn-ea"/>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749144">
                <a:tc>
                  <a:txBody>
                    <a:bodyPr/>
                    <a:lstStyle/>
                    <a:p>
                      <a:pPr algn="ctr"/>
                      <a:r>
                        <a:rPr lang="en-US" sz="3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 </a:t>
                      </a:r>
                      <a:endParaRPr lang="en-US" sz="3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Craig Foster</a:t>
                      </a: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749144">
                <a:tc>
                  <a:txBody>
                    <a:bodyPr/>
                    <a:lstStyle/>
                    <a:p>
                      <a:pPr algn="ctr"/>
                      <a:r>
                        <a:rPr lang="en-US" sz="3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 </a:t>
                      </a:r>
                      <a:endParaRPr lang="en-US" sz="3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Craig Foster</a:t>
                      </a: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749144">
                <a:tc>
                  <a:txBody>
                    <a:bodyPr/>
                    <a:lstStyle/>
                    <a:p>
                      <a:pPr algn="ctr"/>
                      <a:r>
                        <a:rPr lang="en-US" sz="3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Lesson</a:t>
                      </a:r>
                      <a:endParaRPr lang="en-US" sz="3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algn="ctr"/>
                      <a:r>
                        <a:rPr lang="en-US" sz="3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Brian Haines</a:t>
                      </a:r>
                      <a:endParaRPr lang="en-US" sz="3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749144">
                <a:tc>
                  <a:txBody>
                    <a:bodyPr/>
                    <a:lstStyle/>
                    <a:p>
                      <a:pPr algn="ctr"/>
                      <a:r>
                        <a:rPr lang="en-US" sz="3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 </a:t>
                      </a:r>
                      <a:endParaRPr lang="en-US" sz="3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Craig Foster</a:t>
                      </a: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749144">
                <a:tc>
                  <a:txBody>
                    <a:bodyPr/>
                    <a:lstStyle/>
                    <a:p>
                      <a:pPr algn="ctr"/>
                      <a:r>
                        <a:rPr lang="en-US" sz="3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Closing</a:t>
                      </a:r>
                      <a:endParaRPr lang="en-US" sz="3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bl>
          </a:graphicData>
        </a:graphic>
      </p:graphicFrame>
      <p:sp>
        <p:nvSpPr>
          <p:cNvPr id="2" name="Rectangle 1"/>
          <p:cNvSpPr/>
          <p:nvPr/>
        </p:nvSpPr>
        <p:spPr>
          <a:xfrm>
            <a:off x="304800" y="165913"/>
            <a:ext cx="5384800" cy="6658682"/>
          </a:xfrm>
          <a:prstGeom prst="rect">
            <a:avLst/>
          </a:prstGeom>
          <a:solidFill>
            <a:schemeClr val="bg1"/>
          </a:solidFill>
        </p:spPr>
        <p:txBody>
          <a:bodyPr wrap="square">
            <a:spAutoFit/>
          </a:bodyPr>
          <a:lstStyle/>
          <a:p>
            <a:pPr algn="ctr"/>
            <a:r>
              <a:rPr lang="en-US" sz="3200" b="1" dirty="0">
                <a:ln w="9525">
                  <a:solidFill>
                    <a:schemeClr val="bg1"/>
                  </a:solidFill>
                  <a:prstDash val="solid"/>
                </a:ln>
                <a:effectLst>
                  <a:outerShdw blurRad="12700" dist="38100" dir="2700000" algn="tl" rotWithShape="0">
                    <a:schemeClr val="bg1">
                      <a:lumMod val="50000"/>
                    </a:schemeClr>
                  </a:outerShdw>
                </a:effectLst>
              </a:rPr>
              <a:t>  1 Corinthians 16:2</a:t>
            </a:r>
          </a:p>
          <a:p>
            <a:pPr algn="just"/>
            <a:r>
              <a:rPr lang="en-US" sz="4267" b="1" i="1" dirty="0">
                <a:ln w="9525">
                  <a:solidFill>
                    <a:schemeClr val="bg1"/>
                  </a:solidFill>
                  <a:prstDash val="solid"/>
                </a:ln>
                <a:effectLst>
                  <a:outerShdw blurRad="12700" dist="38100" dir="2700000" algn="tl" rotWithShape="0">
                    <a:schemeClr val="bg1">
                      <a:lumMod val="50000"/>
                    </a:schemeClr>
                  </a:outerShdw>
                </a:effectLst>
              </a:rPr>
              <a:t>On the first day of the week </a:t>
            </a:r>
            <a:r>
              <a:rPr lang="en-US" sz="4267" b="1" i="1" dirty="0">
                <a:ln w="9525">
                  <a:solidFill>
                    <a:schemeClr val="bg1"/>
                  </a:solidFill>
                  <a:prstDash val="solid"/>
                </a:ln>
                <a:effectLst>
                  <a:outerShdw blurRad="12700" dist="38100" dir="2700000" algn="tl" rotWithShape="0">
                    <a:schemeClr val="bg1">
                      <a:lumMod val="50000"/>
                    </a:schemeClr>
                  </a:outerShdw>
                </a:effectLst>
              </a:rPr>
              <a:t>let </a:t>
            </a:r>
            <a:r>
              <a:rPr lang="en-US" sz="4267" b="1" i="1" dirty="0">
                <a:ln w="9525">
                  <a:solidFill>
                    <a:schemeClr val="bg1"/>
                  </a:solidFill>
                  <a:prstDash val="solid"/>
                </a:ln>
                <a:effectLst>
                  <a:outerShdw blurRad="12700" dist="38100" dir="2700000" algn="tl" rotWithShape="0">
                    <a:schemeClr val="bg1">
                      <a:lumMod val="50000"/>
                    </a:schemeClr>
                  </a:outerShdw>
                </a:effectLst>
              </a:rPr>
              <a:t>each one of you lay something aside, storing up as he may prosper, that there be no collections when I come</a:t>
            </a:r>
            <a:r>
              <a:rPr lang="en-US" sz="4267" b="1" dirty="0">
                <a:ln w="9525">
                  <a:solidFill>
                    <a:schemeClr val="bg1"/>
                  </a:solidFill>
                  <a:prstDash val="solid"/>
                </a:ln>
                <a:effectLst>
                  <a:outerShdw blurRad="12700" dist="38100" dir="2700000" algn="tl" rotWithShape="0">
                    <a:schemeClr val="bg1">
                      <a:lumMod val="50000"/>
                    </a:schemeClr>
                  </a:outerShdw>
                </a:effectLst>
              </a:rPr>
              <a:t>.</a:t>
            </a:r>
          </a:p>
          <a:p>
            <a:pPr algn="ctr"/>
            <a:endParaRPr lang="en-US" sz="3200" b="1" dirty="0">
              <a:ln w="9525">
                <a:solidFill>
                  <a:schemeClr val="bg1"/>
                </a:solidFill>
                <a:prstDash val="solid"/>
              </a:ln>
              <a:effectLst>
                <a:outerShdw blurRad="12700" dist="38100" dir="2700000" algn="tl" rotWithShape="0">
                  <a:schemeClr val="bg1">
                    <a:lumMod val="50000"/>
                  </a:schemeClr>
                </a:outerShdw>
              </a:effectLst>
            </a:endParaRPr>
          </a:p>
          <a:p>
            <a:pPr algn="ctr"/>
            <a:r>
              <a:rPr lang="en-US" sz="3200" b="1" dirty="0">
                <a:ln w="9525">
                  <a:solidFill>
                    <a:schemeClr val="bg1"/>
                  </a:solidFill>
                  <a:prstDash val="solid"/>
                </a:ln>
                <a:effectLst>
                  <a:outerShdw blurRad="12700" dist="38100" dir="2700000" algn="tl" rotWithShape="0">
                    <a:schemeClr val="bg1">
                      <a:lumMod val="50000"/>
                    </a:schemeClr>
                  </a:outerShdw>
                </a:effectLst>
              </a:rPr>
              <a:t>A collection </a:t>
            </a:r>
            <a:r>
              <a:rPr lang="en-US" sz="3200" b="1" dirty="0">
                <a:ln w="9525">
                  <a:solidFill>
                    <a:schemeClr val="bg1"/>
                  </a:solidFill>
                  <a:prstDash val="solid"/>
                </a:ln>
                <a:effectLst>
                  <a:outerShdw blurRad="12700" dist="38100" dir="2700000" algn="tl" rotWithShape="0">
                    <a:schemeClr val="bg1">
                      <a:lumMod val="50000"/>
                    </a:schemeClr>
                  </a:outerShdw>
                </a:effectLst>
              </a:rPr>
              <a:t>basket </a:t>
            </a:r>
          </a:p>
          <a:p>
            <a:pPr algn="ctr"/>
            <a:r>
              <a:rPr lang="en-US" sz="3200" b="1" dirty="0">
                <a:ln w="9525">
                  <a:solidFill>
                    <a:schemeClr val="bg1"/>
                  </a:solidFill>
                  <a:prstDash val="solid"/>
                </a:ln>
                <a:effectLst>
                  <a:outerShdw blurRad="12700" dist="38100" dir="2700000" algn="tl" rotWithShape="0">
                    <a:schemeClr val="bg1">
                      <a:lumMod val="50000"/>
                    </a:schemeClr>
                  </a:outerShdw>
                </a:effectLst>
              </a:rPr>
              <a:t>is in the foyer</a:t>
            </a:r>
            <a:endParaRPr lang="en-US" sz="3200" dirty="0"/>
          </a:p>
        </p:txBody>
      </p:sp>
    </p:spTree>
    <p:extLst>
      <p:ext uri="{BB962C8B-B14F-4D97-AF65-F5344CB8AC3E}">
        <p14:creationId xmlns:p14="http://schemas.microsoft.com/office/powerpoint/2010/main" val="203540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0904" y="2364175"/>
            <a:ext cx="8400701" cy="4493825"/>
          </a:xfrm>
          <a:prstGeom prst="rect">
            <a:avLst/>
          </a:prstGeom>
        </p:spPr>
      </p:pic>
      <p:sp>
        <p:nvSpPr>
          <p:cNvPr id="2" name="Title 1"/>
          <p:cNvSpPr>
            <a:spLocks noGrp="1"/>
          </p:cNvSpPr>
          <p:nvPr>
            <p:ph type="title"/>
          </p:nvPr>
        </p:nvSpPr>
        <p:spPr>
          <a:xfrm>
            <a:off x="260131" y="365124"/>
            <a:ext cx="11682248" cy="2385825"/>
          </a:xfrm>
        </p:spPr>
        <p:txBody>
          <a:bodyPr>
            <a:noAutofit/>
          </a:bodyPr>
          <a:lstStyle/>
          <a:p>
            <a:pPr algn="ctr"/>
            <a:r>
              <a:rPr lang="en-US" sz="9900" dirty="0" smtClean="0">
                <a:latin typeface="+mn-lt"/>
              </a:rPr>
              <a:t>Discerning the Body</a:t>
            </a:r>
            <a:br>
              <a:rPr lang="en-US" sz="9900" dirty="0" smtClean="0">
                <a:latin typeface="+mn-lt"/>
              </a:rPr>
            </a:br>
            <a:r>
              <a:rPr lang="en-US" sz="7200" dirty="0" smtClean="0">
                <a:latin typeface="+mn-lt"/>
              </a:rPr>
              <a:t>1 Corinthians 11:23-34</a:t>
            </a:r>
            <a:endParaRPr lang="en-US" sz="7200" dirty="0">
              <a:latin typeface="+mn-lt"/>
            </a:endParaRPr>
          </a:p>
        </p:txBody>
      </p:sp>
    </p:spTree>
    <p:extLst>
      <p:ext uri="{BB962C8B-B14F-4D97-AF65-F5344CB8AC3E}">
        <p14:creationId xmlns:p14="http://schemas.microsoft.com/office/powerpoint/2010/main" val="353065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10000" dirty="0" smtClean="0">
                <a:effectLst>
                  <a:glow rad="228600">
                    <a:srgbClr val="000000"/>
                  </a:glow>
                </a:effectLst>
                <a:latin typeface="+mn-lt"/>
              </a:rPr>
              <a:t>Paul’s Directive</a:t>
            </a:r>
            <a:endParaRPr lang="en-US" sz="10000" dirty="0">
              <a:effectLst>
                <a:glow rad="228600">
                  <a:srgbClr val="000000"/>
                </a:glow>
              </a:effectLst>
              <a:latin typeface="+mn-lt"/>
            </a:endParaRPr>
          </a:p>
        </p:txBody>
      </p:sp>
      <p:sp>
        <p:nvSpPr>
          <p:cNvPr id="3" name="Content Placeholder 2"/>
          <p:cNvSpPr>
            <a:spLocks noGrp="1"/>
          </p:cNvSpPr>
          <p:nvPr>
            <p:ph idx="1"/>
          </p:nvPr>
        </p:nvSpPr>
        <p:spPr>
          <a:xfrm>
            <a:off x="307497" y="1825624"/>
            <a:ext cx="11377401" cy="4918075"/>
          </a:xfrm>
        </p:spPr>
        <p:txBody>
          <a:bodyPr>
            <a:normAutofit/>
          </a:bodyPr>
          <a:lstStyle/>
          <a:p>
            <a:pPr marL="0" indent="0" algn="just">
              <a:buNone/>
            </a:pPr>
            <a:r>
              <a:rPr lang="en-US" sz="5000" i="1" dirty="0" smtClean="0"/>
              <a:t>But </a:t>
            </a:r>
            <a:r>
              <a:rPr lang="en-US" sz="5000" i="1" dirty="0"/>
              <a:t>let a man examine himself, and so let him eat of the bread and drink of the cup</a:t>
            </a:r>
            <a:r>
              <a:rPr lang="en-US" sz="5000" i="1" dirty="0" smtClean="0"/>
              <a:t>. For </a:t>
            </a:r>
            <a:r>
              <a:rPr lang="en-US" sz="5000" i="1" dirty="0"/>
              <a:t>he who eats and drinks in an unworthy manner eats and drinks judgment to himself, not discerning the Lord's body</a:t>
            </a:r>
            <a:r>
              <a:rPr lang="en-US" sz="5000" i="1" dirty="0" smtClean="0"/>
              <a:t>.</a:t>
            </a:r>
            <a:r>
              <a:rPr lang="en-US" sz="5000" dirty="0"/>
              <a:t> </a:t>
            </a:r>
            <a:r>
              <a:rPr lang="en-US" sz="5000" dirty="0" smtClean="0"/>
              <a:t>						1 Corinthians 11:28-29</a:t>
            </a:r>
            <a:r>
              <a:rPr lang="en-US" sz="5000" i="1" dirty="0" smtClean="0"/>
              <a:t> </a:t>
            </a:r>
            <a:endParaRPr lang="en-US" sz="5000" dirty="0"/>
          </a:p>
        </p:txBody>
      </p:sp>
    </p:spTree>
    <p:extLst>
      <p:ext uri="{BB962C8B-B14F-4D97-AF65-F5344CB8AC3E}">
        <p14:creationId xmlns:p14="http://schemas.microsoft.com/office/powerpoint/2010/main" val="394576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10000" dirty="0" smtClean="0">
                <a:effectLst>
                  <a:glow rad="228600">
                    <a:srgbClr val="000000"/>
                  </a:glow>
                </a:effectLst>
                <a:latin typeface="+mn-lt"/>
              </a:rPr>
              <a:t>Context</a:t>
            </a:r>
            <a:endParaRPr lang="en-US" sz="10000" dirty="0">
              <a:effectLst>
                <a:glow rad="228600">
                  <a:srgbClr val="000000"/>
                </a:glow>
              </a:effectLst>
              <a:latin typeface="+mn-lt"/>
            </a:endParaRPr>
          </a:p>
        </p:txBody>
      </p:sp>
      <p:sp>
        <p:nvSpPr>
          <p:cNvPr id="3" name="Content Placeholder 2"/>
          <p:cNvSpPr>
            <a:spLocks noGrp="1"/>
          </p:cNvSpPr>
          <p:nvPr>
            <p:ph idx="1"/>
          </p:nvPr>
        </p:nvSpPr>
        <p:spPr>
          <a:xfrm>
            <a:off x="307497" y="1690688"/>
            <a:ext cx="11436828" cy="5167311"/>
          </a:xfrm>
        </p:spPr>
        <p:txBody>
          <a:bodyPr>
            <a:noAutofit/>
          </a:bodyPr>
          <a:lstStyle/>
          <a:p>
            <a:pPr marL="0" indent="0" algn="just">
              <a:buNone/>
            </a:pPr>
            <a:r>
              <a:rPr lang="en-US" sz="5000" i="1" dirty="0" smtClean="0">
                <a:effectLst>
                  <a:glow rad="228600">
                    <a:srgbClr val="000000"/>
                  </a:glow>
                </a:effectLst>
              </a:rPr>
              <a:t>The </a:t>
            </a:r>
            <a:r>
              <a:rPr lang="en-US" sz="5000" i="1" dirty="0">
                <a:effectLst>
                  <a:glow rad="228600">
                    <a:srgbClr val="000000"/>
                  </a:glow>
                </a:effectLst>
              </a:rPr>
              <a:t>cup of blessing which we bless, is it not the communion of the blood of Christ? The bread which we break, is it not the communion of the body of Christ</a:t>
            </a:r>
            <a:r>
              <a:rPr lang="en-US" sz="5000" i="1" dirty="0" smtClean="0">
                <a:effectLst>
                  <a:glow rad="228600">
                    <a:srgbClr val="000000"/>
                  </a:glow>
                </a:effectLst>
              </a:rPr>
              <a:t>? For </a:t>
            </a:r>
            <a:r>
              <a:rPr lang="en-US" sz="5000" i="1" dirty="0">
                <a:effectLst>
                  <a:glow rad="228600">
                    <a:srgbClr val="000000"/>
                  </a:glow>
                </a:effectLst>
              </a:rPr>
              <a:t>we, though many, are one bread and one body; for we all partake of that one bread</a:t>
            </a:r>
            <a:r>
              <a:rPr lang="en-US" sz="5000" dirty="0" smtClean="0">
                <a:effectLst>
                  <a:glow rad="228600">
                    <a:srgbClr val="000000"/>
                  </a:glow>
                </a:effectLst>
              </a:rPr>
              <a:t>.</a:t>
            </a:r>
            <a:r>
              <a:rPr lang="en-US" sz="5000" dirty="0">
                <a:effectLst>
                  <a:glow rad="228600">
                    <a:srgbClr val="000000"/>
                  </a:glow>
                </a:effectLst>
              </a:rPr>
              <a:t> </a:t>
            </a:r>
            <a:r>
              <a:rPr lang="en-US" sz="5000" dirty="0" smtClean="0">
                <a:effectLst>
                  <a:glow rad="228600">
                    <a:srgbClr val="000000"/>
                  </a:glow>
                </a:effectLst>
              </a:rPr>
              <a:t>							1 Corinthians 10:16-17 </a:t>
            </a:r>
            <a:endParaRPr lang="en-US" sz="5000" dirty="0">
              <a:effectLst>
                <a:glow rad="228600">
                  <a:srgbClr val="000000"/>
                </a:glow>
              </a:effectLst>
            </a:endParaRPr>
          </a:p>
        </p:txBody>
      </p:sp>
    </p:spTree>
    <p:extLst>
      <p:ext uri="{BB962C8B-B14F-4D97-AF65-F5344CB8AC3E}">
        <p14:creationId xmlns:p14="http://schemas.microsoft.com/office/powerpoint/2010/main" val="322834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10000" dirty="0" smtClean="0">
                <a:effectLst>
                  <a:glow rad="228600">
                    <a:srgbClr val="000000"/>
                  </a:glow>
                </a:effectLst>
                <a:latin typeface="+mn-lt"/>
              </a:rPr>
              <a:t>Context</a:t>
            </a:r>
            <a:endParaRPr lang="en-US" sz="10000" dirty="0">
              <a:effectLst>
                <a:glow rad="228600">
                  <a:srgbClr val="000000"/>
                </a:glow>
              </a:effectLst>
              <a:latin typeface="+mn-lt"/>
            </a:endParaRPr>
          </a:p>
        </p:txBody>
      </p:sp>
      <p:sp>
        <p:nvSpPr>
          <p:cNvPr id="3" name="Content Placeholder 2"/>
          <p:cNvSpPr>
            <a:spLocks noGrp="1"/>
          </p:cNvSpPr>
          <p:nvPr>
            <p:ph idx="1"/>
          </p:nvPr>
        </p:nvSpPr>
        <p:spPr>
          <a:xfrm>
            <a:off x="307497" y="1690688"/>
            <a:ext cx="11377401" cy="5167311"/>
          </a:xfrm>
        </p:spPr>
        <p:txBody>
          <a:bodyPr>
            <a:normAutofit/>
          </a:bodyPr>
          <a:lstStyle/>
          <a:p>
            <a:pPr marL="0" indent="0" algn="just">
              <a:buNone/>
            </a:pPr>
            <a:r>
              <a:rPr lang="en-US" sz="5000" dirty="0" smtClean="0">
                <a:effectLst>
                  <a:glow rad="228600">
                    <a:srgbClr val="000000"/>
                  </a:glow>
                </a:effectLst>
              </a:rPr>
              <a:t>Paul stressed unity by doctrinal accord</a:t>
            </a:r>
          </a:p>
          <a:p>
            <a:pPr marL="0" indent="0" algn="just">
              <a:buNone/>
            </a:pPr>
            <a:r>
              <a:rPr lang="en-US" sz="5000" dirty="0" smtClean="0">
                <a:effectLst>
                  <a:glow rad="228600">
                    <a:srgbClr val="000000"/>
                  </a:glow>
                </a:effectLst>
              </a:rPr>
              <a:t>  The cup of the Lord vs. the cup of demons</a:t>
            </a:r>
          </a:p>
          <a:p>
            <a:pPr marL="0" indent="0" algn="just">
              <a:buNone/>
            </a:pPr>
            <a:r>
              <a:rPr lang="en-US" sz="5000" dirty="0" smtClean="0">
                <a:effectLst>
                  <a:glow rad="228600">
                    <a:srgbClr val="000000"/>
                  </a:glow>
                </a:effectLst>
              </a:rPr>
              <a:t>  Godliness vs. idolatry</a:t>
            </a:r>
          </a:p>
          <a:p>
            <a:pPr marL="0" indent="0" algn="just">
              <a:buNone/>
            </a:pPr>
            <a:endParaRPr lang="en-US" sz="5000" dirty="0" smtClean="0">
              <a:effectLst>
                <a:glow rad="228600">
                  <a:srgbClr val="000000"/>
                </a:glow>
              </a:effectLst>
            </a:endParaRPr>
          </a:p>
          <a:p>
            <a:pPr marL="0" indent="0" algn="just">
              <a:buNone/>
            </a:pPr>
            <a:r>
              <a:rPr lang="en-US" sz="5000" dirty="0" smtClean="0">
                <a:effectLst>
                  <a:glow rad="228600">
                    <a:srgbClr val="000000"/>
                  </a:glow>
                </a:effectLst>
              </a:rPr>
              <a:t>In this image:</a:t>
            </a:r>
          </a:p>
          <a:p>
            <a:pPr marL="0" indent="0" algn="just">
              <a:buNone/>
            </a:pPr>
            <a:r>
              <a:rPr lang="en-US" sz="5000" dirty="0" smtClean="0">
                <a:effectLst>
                  <a:glow rad="228600">
                    <a:srgbClr val="000000"/>
                  </a:glow>
                </a:effectLst>
              </a:rPr>
              <a:t>  The church is the bread</a:t>
            </a:r>
            <a:endParaRPr lang="en-US" sz="5000" dirty="0">
              <a:effectLst>
                <a:glow rad="228600">
                  <a:srgbClr val="000000"/>
                </a:glow>
              </a:effectLst>
            </a:endParaRPr>
          </a:p>
        </p:txBody>
      </p:sp>
    </p:spTree>
    <p:extLst>
      <p:ext uri="{BB962C8B-B14F-4D97-AF65-F5344CB8AC3E}">
        <p14:creationId xmlns:p14="http://schemas.microsoft.com/office/powerpoint/2010/main" val="2261542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10000" dirty="0" smtClean="0">
                <a:effectLst>
                  <a:glow rad="228600">
                    <a:srgbClr val="000000"/>
                  </a:glow>
                </a:effectLst>
                <a:latin typeface="+mn-lt"/>
              </a:rPr>
              <a:t>Context</a:t>
            </a:r>
            <a:endParaRPr lang="en-US" sz="10000" dirty="0">
              <a:effectLst>
                <a:glow rad="228600">
                  <a:srgbClr val="000000"/>
                </a:glow>
              </a:effectLst>
              <a:latin typeface="+mn-lt"/>
            </a:endParaRPr>
          </a:p>
        </p:txBody>
      </p:sp>
      <p:sp>
        <p:nvSpPr>
          <p:cNvPr id="3" name="Content Placeholder 2"/>
          <p:cNvSpPr>
            <a:spLocks noGrp="1"/>
          </p:cNvSpPr>
          <p:nvPr>
            <p:ph idx="1"/>
          </p:nvPr>
        </p:nvSpPr>
        <p:spPr>
          <a:xfrm>
            <a:off x="307497" y="1690688"/>
            <a:ext cx="11377401" cy="5167311"/>
          </a:xfrm>
        </p:spPr>
        <p:txBody>
          <a:bodyPr>
            <a:normAutofit/>
          </a:bodyPr>
          <a:lstStyle/>
          <a:p>
            <a:pPr marL="0" indent="0" algn="just">
              <a:buNone/>
            </a:pPr>
            <a:r>
              <a:rPr lang="en-US" sz="5000" dirty="0" smtClean="0">
                <a:effectLst>
                  <a:glow rad="228600">
                    <a:srgbClr val="000000"/>
                  </a:glow>
                </a:effectLst>
              </a:rPr>
              <a:t>Paul stressed unity by doctrinal accord</a:t>
            </a:r>
          </a:p>
          <a:p>
            <a:pPr marL="0" indent="0" algn="just">
              <a:buNone/>
            </a:pPr>
            <a:endParaRPr lang="en-US" sz="5000" dirty="0">
              <a:effectLst>
                <a:glow rad="228600">
                  <a:srgbClr val="000000"/>
                </a:glow>
              </a:effectLst>
            </a:endParaRPr>
          </a:p>
          <a:p>
            <a:pPr marL="0" indent="0" algn="just">
              <a:buNone/>
            </a:pPr>
            <a:r>
              <a:rPr lang="en-US" sz="5000" dirty="0" smtClean="0">
                <a:effectLst>
                  <a:glow rad="228600">
                    <a:srgbClr val="000000"/>
                  </a:glow>
                </a:effectLst>
              </a:rPr>
              <a:t>The dilemma: disunited at communion</a:t>
            </a:r>
          </a:p>
          <a:p>
            <a:pPr marL="0" indent="0" algn="just">
              <a:buNone/>
            </a:pPr>
            <a:r>
              <a:rPr lang="en-US" sz="5000" dirty="0">
                <a:effectLst>
                  <a:glow rad="228600">
                    <a:srgbClr val="000000"/>
                  </a:glow>
                </a:effectLst>
              </a:rPr>
              <a:t>	</a:t>
            </a:r>
            <a:r>
              <a:rPr lang="en-US" sz="5000" dirty="0" smtClean="0">
                <a:effectLst>
                  <a:glow rad="228600">
                    <a:srgbClr val="000000"/>
                  </a:glow>
                </a:effectLst>
              </a:rPr>
              <a:t>Not waiting for each other</a:t>
            </a:r>
          </a:p>
          <a:p>
            <a:pPr marL="0" indent="0" algn="just">
              <a:buNone/>
            </a:pPr>
            <a:r>
              <a:rPr lang="en-US" sz="5000" dirty="0">
                <a:effectLst>
                  <a:glow rad="228600">
                    <a:srgbClr val="000000"/>
                  </a:glow>
                </a:effectLst>
              </a:rPr>
              <a:t>	</a:t>
            </a:r>
            <a:r>
              <a:rPr lang="en-US" sz="5000" dirty="0" smtClean="0">
                <a:effectLst>
                  <a:glow rad="228600">
                    <a:srgbClr val="000000"/>
                  </a:glow>
                </a:effectLst>
              </a:rPr>
              <a:t>Not partaking in the right mind</a:t>
            </a:r>
          </a:p>
        </p:txBody>
      </p:sp>
    </p:spTree>
    <p:extLst>
      <p:ext uri="{BB962C8B-B14F-4D97-AF65-F5344CB8AC3E}">
        <p14:creationId xmlns:p14="http://schemas.microsoft.com/office/powerpoint/2010/main" val="1170856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10000" dirty="0" smtClean="0">
                <a:latin typeface="+mn-lt"/>
              </a:rPr>
              <a:t>Communion </a:t>
            </a:r>
            <a:endParaRPr lang="en-US" sz="10000" dirty="0">
              <a:latin typeface="+mn-lt"/>
            </a:endParaRPr>
          </a:p>
        </p:txBody>
      </p:sp>
      <p:sp>
        <p:nvSpPr>
          <p:cNvPr id="3" name="Content Placeholder 2"/>
          <p:cNvSpPr>
            <a:spLocks noGrp="1"/>
          </p:cNvSpPr>
          <p:nvPr>
            <p:ph idx="1"/>
          </p:nvPr>
        </p:nvSpPr>
        <p:spPr>
          <a:xfrm>
            <a:off x="387456" y="1600200"/>
            <a:ext cx="11507835" cy="5312979"/>
          </a:xfrm>
        </p:spPr>
        <p:txBody>
          <a:bodyPr>
            <a:noAutofit/>
          </a:bodyPr>
          <a:lstStyle/>
          <a:p>
            <a:pPr marL="0" indent="0">
              <a:buNone/>
            </a:pPr>
            <a:r>
              <a:rPr lang="en-US" sz="5000" i="1" dirty="0" smtClean="0"/>
              <a:t>“Communion </a:t>
            </a:r>
            <a:r>
              <a:rPr lang="en-US" sz="5000" i="1" dirty="0"/>
              <a:t>of the blood of </a:t>
            </a:r>
            <a:r>
              <a:rPr lang="en-US" sz="5000" i="1" dirty="0" smtClean="0"/>
              <a:t>Christ”</a:t>
            </a:r>
          </a:p>
          <a:p>
            <a:pPr marL="0" indent="0">
              <a:buNone/>
            </a:pPr>
            <a:endParaRPr lang="en-US" sz="5000" i="1" dirty="0" smtClean="0"/>
          </a:p>
          <a:p>
            <a:pPr marL="0" indent="0">
              <a:buNone/>
            </a:pPr>
            <a:r>
              <a:rPr lang="en-US" sz="5000" i="1" dirty="0" smtClean="0"/>
              <a:t>“What </a:t>
            </a:r>
            <a:r>
              <a:rPr lang="en-US" sz="5000" i="1" dirty="0"/>
              <a:t>communion has light with </a:t>
            </a:r>
            <a:r>
              <a:rPr lang="en-US" sz="5000" i="1" dirty="0" smtClean="0"/>
              <a:t>darkness”</a:t>
            </a:r>
          </a:p>
          <a:p>
            <a:pPr marL="0" indent="0">
              <a:buNone/>
            </a:pPr>
            <a:r>
              <a:rPr lang="en-US" sz="5000" i="1" dirty="0"/>
              <a:t> </a:t>
            </a:r>
            <a:endParaRPr lang="en-US" sz="5000" i="1" dirty="0" smtClean="0"/>
          </a:p>
          <a:p>
            <a:pPr marL="0" indent="0">
              <a:buNone/>
            </a:pPr>
            <a:r>
              <a:rPr lang="en-US" sz="5000" i="1" dirty="0" smtClean="0"/>
              <a:t>“The </a:t>
            </a:r>
            <a:r>
              <a:rPr lang="en-US" sz="5000" i="1" dirty="0"/>
              <a:t>communion of the Holy </a:t>
            </a:r>
            <a:r>
              <a:rPr lang="en-US" sz="5000" i="1" dirty="0" smtClean="0"/>
              <a:t>Spirit”</a:t>
            </a:r>
            <a:endParaRPr lang="en-US" sz="5000" i="1" dirty="0" smtClean="0"/>
          </a:p>
        </p:txBody>
      </p:sp>
    </p:spTree>
    <p:extLst>
      <p:ext uri="{BB962C8B-B14F-4D97-AF65-F5344CB8AC3E}">
        <p14:creationId xmlns:p14="http://schemas.microsoft.com/office/powerpoint/2010/main" val="279298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10000" dirty="0" smtClean="0">
                <a:latin typeface="+mn-lt"/>
              </a:rPr>
              <a:t>Communion </a:t>
            </a:r>
            <a:endParaRPr lang="en-US" sz="10000" dirty="0">
              <a:latin typeface="+mn-lt"/>
            </a:endParaRPr>
          </a:p>
        </p:txBody>
      </p:sp>
      <p:sp>
        <p:nvSpPr>
          <p:cNvPr id="3" name="Content Placeholder 2"/>
          <p:cNvSpPr>
            <a:spLocks noGrp="1"/>
          </p:cNvSpPr>
          <p:nvPr>
            <p:ph idx="1"/>
          </p:nvPr>
        </p:nvSpPr>
        <p:spPr>
          <a:xfrm>
            <a:off x="387456" y="1600200"/>
            <a:ext cx="11507835" cy="5312979"/>
          </a:xfrm>
        </p:spPr>
        <p:txBody>
          <a:bodyPr>
            <a:noAutofit/>
          </a:bodyPr>
          <a:lstStyle/>
          <a:p>
            <a:pPr marL="0" indent="0">
              <a:buNone/>
            </a:pPr>
            <a:r>
              <a:rPr lang="en-US" sz="5000" dirty="0" smtClean="0"/>
              <a:t>Communion = Common union</a:t>
            </a:r>
          </a:p>
          <a:p>
            <a:pPr marL="0" indent="0">
              <a:buNone/>
            </a:pPr>
            <a:endParaRPr lang="en-US" sz="5000" dirty="0" smtClean="0"/>
          </a:p>
          <a:p>
            <a:pPr marL="0" indent="0">
              <a:buNone/>
            </a:pPr>
            <a:r>
              <a:rPr lang="en-US" sz="5000" dirty="0" smtClean="0"/>
              <a:t>United by what we have in common</a:t>
            </a:r>
          </a:p>
          <a:p>
            <a:pPr marL="0" indent="0">
              <a:buNone/>
            </a:pPr>
            <a:r>
              <a:rPr lang="en-US" sz="5000" dirty="0" smtClean="0"/>
              <a:t>	The Blood of Christ = covenant</a:t>
            </a:r>
          </a:p>
          <a:p>
            <a:pPr marL="0" indent="0">
              <a:buNone/>
            </a:pPr>
            <a:r>
              <a:rPr lang="en-US" sz="5000" dirty="0" smtClean="0"/>
              <a:t>	The Body of Christ = the church</a:t>
            </a:r>
          </a:p>
        </p:txBody>
      </p:sp>
    </p:spTree>
    <p:extLst>
      <p:ext uri="{BB962C8B-B14F-4D97-AF65-F5344CB8AC3E}">
        <p14:creationId xmlns:p14="http://schemas.microsoft.com/office/powerpoint/2010/main" val="221882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12765</TotalTime>
  <Words>930</Words>
  <Application>Microsoft Office PowerPoint</Application>
  <PresentationFormat>Widescreen</PresentationFormat>
  <Paragraphs>123</Paragraphs>
  <Slides>18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Bell MT</vt:lpstr>
      <vt:lpstr>Calibri</vt:lpstr>
      <vt:lpstr>Calibri Light</vt:lpstr>
      <vt:lpstr>Office Theme</vt:lpstr>
      <vt:lpstr>Welcome!</vt:lpstr>
      <vt:lpstr>PowerPoint Presentation</vt:lpstr>
      <vt:lpstr>Discerning the Body 1 Corinthians 11:23-34</vt:lpstr>
      <vt:lpstr>Paul’s Directive</vt:lpstr>
      <vt:lpstr>Context</vt:lpstr>
      <vt:lpstr>Context</vt:lpstr>
      <vt:lpstr>Context</vt:lpstr>
      <vt:lpstr>Communion </vt:lpstr>
      <vt:lpstr>Communion </vt:lpstr>
      <vt:lpstr>Discernment</vt:lpstr>
      <vt:lpstr>Discernment</vt:lpstr>
      <vt:lpstr>Discernment</vt:lpstr>
      <vt:lpstr>Discernment</vt:lpstr>
      <vt:lpstr>Discernment</vt:lpstr>
      <vt:lpstr>Discernment</vt:lpstr>
      <vt:lpstr>Practical Applications</vt:lpstr>
      <vt:lpstr>PowerPoint Presentation</vt:lpstr>
      <vt:lpstr>Finding Salvation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BRIAN HAINES</dc:creator>
  <cp:lastModifiedBy>Microsoft account</cp:lastModifiedBy>
  <cp:revision>113</cp:revision>
  <dcterms:created xsi:type="dcterms:W3CDTF">2015-10-07T16:10:20Z</dcterms:created>
  <dcterms:modified xsi:type="dcterms:W3CDTF">2021-05-06T20:47:00Z</dcterms:modified>
</cp:coreProperties>
</file>